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Nunito SemiBold"/>
      <p:regular r:id="rId15"/>
      <p:bold r:id="rId16"/>
      <p:italic r:id="rId17"/>
      <p:boldItalic r:id="rId18"/>
    </p:embeddedFont>
    <p:embeddedFont>
      <p:font typeface="PT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iy3LjaPL8e/pmMaC+EdXpJuI3z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-bold.fntdata"/><Relationship Id="rId11" Type="http://schemas.openxmlformats.org/officeDocument/2006/relationships/slide" Target="slides/slide7.xml"/><Relationship Id="rId22" Type="http://schemas.openxmlformats.org/officeDocument/2006/relationships/font" Target="fonts/PTSans-boldItalic.fntdata"/><Relationship Id="rId10" Type="http://schemas.openxmlformats.org/officeDocument/2006/relationships/slide" Target="slides/slide6.xml"/><Relationship Id="rId21" Type="http://schemas.openxmlformats.org/officeDocument/2006/relationships/font" Target="fonts/PT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NunitoSemiBold-regular.fntdata"/><Relationship Id="rId14" Type="http://schemas.openxmlformats.org/officeDocument/2006/relationships/slide" Target="slides/slide10.xml"/><Relationship Id="rId17" Type="http://schemas.openxmlformats.org/officeDocument/2006/relationships/font" Target="fonts/NunitoSemiBold-italic.fntdata"/><Relationship Id="rId16" Type="http://schemas.openxmlformats.org/officeDocument/2006/relationships/font" Target="fonts/NunitoSemiBold-bold.fntdata"/><Relationship Id="rId5" Type="http://schemas.openxmlformats.org/officeDocument/2006/relationships/slide" Target="slides/slide1.xml"/><Relationship Id="rId19" Type="http://schemas.openxmlformats.org/officeDocument/2006/relationships/font" Target="fonts/PTSans-regular.fntdata"/><Relationship Id="rId6" Type="http://schemas.openxmlformats.org/officeDocument/2006/relationships/slide" Target="slides/slide2.xml"/><Relationship Id="rId18" Type="http://schemas.openxmlformats.org/officeDocument/2006/relationships/font" Target="fonts/NunitoSemiBold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8.png>
</file>

<file path=ppt/media/image19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image" Target="../media/image29.png"/><Relationship Id="rId6" Type="http://schemas.openxmlformats.org/officeDocument/2006/relationships/image" Target="../media/image3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image" Target="../media/image32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/>
          <p:nvPr/>
        </p:nvSpPr>
        <p:spPr>
          <a:xfrm>
            <a:off x="6324124" y="1367909"/>
            <a:ext cx="7468553" cy="2914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09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6100"/>
              <a:buFont typeface="Nunito SemiBold"/>
              <a:buNone/>
            </a:pPr>
            <a:r>
              <a:rPr b="1" i="0" lang="en-US" sz="61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Definición y componentes del PIB</a:t>
            </a:r>
            <a:endParaRPr b="0" i="0" sz="6100" u="none" cap="none" strike="noStrike"/>
          </a:p>
        </p:txBody>
      </p:sp>
      <p:sp>
        <p:nvSpPr>
          <p:cNvPr id="58" name="Google Shape;58;p1"/>
          <p:cNvSpPr/>
          <p:nvPr/>
        </p:nvSpPr>
        <p:spPr>
          <a:xfrm>
            <a:off x="6324124" y="4641533"/>
            <a:ext cx="7468553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El Producto Interno Bruto (PIB) es el indicador económico más importante que mide el valor total de la producción de bienes y servicios de un país durante un período determinado. Conocer sus componentes y cálculo es fundamental para entender el estado de la economía.</a:t>
            </a:r>
            <a:endParaRPr b="0" i="0" sz="1850" u="none" cap="none" strike="noStrike"/>
          </a:p>
        </p:txBody>
      </p:sp>
      <p:sp>
        <p:nvSpPr>
          <p:cNvPr id="59" name="Google Shape;59;p1"/>
          <p:cNvSpPr/>
          <p:nvPr/>
        </p:nvSpPr>
        <p:spPr>
          <a:xfrm>
            <a:off x="12889225" y="7770800"/>
            <a:ext cx="1741200" cy="458700"/>
          </a:xfrm>
          <a:prstGeom prst="rect">
            <a:avLst/>
          </a:prstGeom>
          <a:solidFill>
            <a:srgbClr val="F3F3FF"/>
          </a:solidFill>
          <a:ln cap="flat" cmpd="sng" w="9525">
            <a:solidFill>
              <a:srgbClr val="F3F3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9" name="Google Shape;19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99216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0"/>
          <p:cNvSpPr/>
          <p:nvPr/>
        </p:nvSpPr>
        <p:spPr>
          <a:xfrm>
            <a:off x="837725" y="4504850"/>
            <a:ext cx="133992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Conclusiones y perspectivas futuras del PIB</a:t>
            </a:r>
            <a:endParaRPr b="0" i="0" sz="4400" u="none" cap="none" strike="noStrike"/>
          </a:p>
        </p:txBody>
      </p:sp>
      <p:sp>
        <p:nvSpPr>
          <p:cNvPr id="201" name="Google Shape;201;p10"/>
          <p:cNvSpPr/>
          <p:nvPr/>
        </p:nvSpPr>
        <p:spPr>
          <a:xfrm>
            <a:off x="837724" y="5567839"/>
            <a:ext cx="12954952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El PIB sigue siendo el principal indicador económico, pero su uso debe complementarse con otros indicadores que reflejen mejor el bienestar y la sostenibilidad de una economía. Los desafíos futuros incluyen mejorar la medición del PIB y desarrollar nuevos indicadores más inclusivos.</a:t>
            </a:r>
            <a:endParaRPr b="0" i="0" sz="1850" u="none" cap="none" strike="noStrike"/>
          </a:p>
        </p:txBody>
      </p:sp>
      <p:sp>
        <p:nvSpPr>
          <p:cNvPr id="202" name="Google Shape;202;p10"/>
          <p:cNvSpPr/>
          <p:nvPr/>
        </p:nvSpPr>
        <p:spPr>
          <a:xfrm>
            <a:off x="12889225" y="7770800"/>
            <a:ext cx="1741200" cy="458700"/>
          </a:xfrm>
          <a:prstGeom prst="rect">
            <a:avLst/>
          </a:prstGeom>
          <a:solidFill>
            <a:srgbClr val="F3F3FF"/>
          </a:solidFill>
          <a:ln cap="flat" cmpd="sng" w="9525">
            <a:solidFill>
              <a:srgbClr val="F3F3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5" name="Google Shape;6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99216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2"/>
          <p:cNvSpPr/>
          <p:nvPr/>
        </p:nvSpPr>
        <p:spPr>
          <a:xfrm>
            <a:off x="837725" y="3739400"/>
            <a:ext cx="13241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¿Qué es el Producto Interno Bruto (PIB)?</a:t>
            </a:r>
            <a:endParaRPr b="0" i="0" sz="4400" u="none" cap="none" strike="noStrike"/>
          </a:p>
        </p:txBody>
      </p:sp>
      <p:sp>
        <p:nvSpPr>
          <p:cNvPr id="67" name="Google Shape;67;p2"/>
          <p:cNvSpPr/>
          <p:nvPr/>
        </p:nvSpPr>
        <p:spPr>
          <a:xfrm>
            <a:off x="837724" y="5071586"/>
            <a:ext cx="538520" cy="538520"/>
          </a:xfrm>
          <a:prstGeom prst="roundRect">
            <a:avLst>
              <a:gd fmla="val 66677" name="adj"/>
            </a:avLst>
          </a:prstGeom>
          <a:solidFill>
            <a:srgbClr val="F3F3FF"/>
          </a:solidFill>
          <a:ln cap="flat" cmpd="sng" w="22850">
            <a:solidFill>
              <a:srgbClr val="2D4D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1005602" y="5171837"/>
            <a:ext cx="202763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 SemiBold"/>
              <a:buNone/>
            </a:pPr>
            <a:r>
              <a:rPr b="1" i="0" lang="en-US" sz="26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1</a:t>
            </a:r>
            <a:endParaRPr b="0" i="0" sz="2650" u="none" cap="none" strike="noStrike"/>
          </a:p>
        </p:txBody>
      </p:sp>
      <p:sp>
        <p:nvSpPr>
          <p:cNvPr id="69" name="Google Shape;69;p2"/>
          <p:cNvSpPr/>
          <p:nvPr/>
        </p:nvSpPr>
        <p:spPr>
          <a:xfrm>
            <a:off x="1615559" y="5071586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Definición</a:t>
            </a:r>
            <a:endParaRPr b="0" i="0" sz="2200" u="none" cap="none" strike="noStrike"/>
          </a:p>
        </p:txBody>
      </p:sp>
      <p:sp>
        <p:nvSpPr>
          <p:cNvPr id="70" name="Google Shape;70;p2"/>
          <p:cNvSpPr/>
          <p:nvPr/>
        </p:nvSpPr>
        <p:spPr>
          <a:xfrm>
            <a:off x="1615559" y="5567124"/>
            <a:ext cx="3380899" cy="1915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El PIB es el valor monetario de todos los bienes y servicios finales producidos dentro de las fronteras de un país durante un período determinado.</a:t>
            </a:r>
            <a:endParaRPr b="0" i="0" sz="1850" u="none" cap="none" strike="noStrike"/>
          </a:p>
        </p:txBody>
      </p:sp>
      <p:sp>
        <p:nvSpPr>
          <p:cNvPr id="71" name="Google Shape;71;p2"/>
          <p:cNvSpPr/>
          <p:nvPr/>
        </p:nvSpPr>
        <p:spPr>
          <a:xfrm>
            <a:off x="5235773" y="5071586"/>
            <a:ext cx="538520" cy="538520"/>
          </a:xfrm>
          <a:prstGeom prst="roundRect">
            <a:avLst>
              <a:gd fmla="val 66677" name="adj"/>
            </a:avLst>
          </a:prstGeom>
          <a:solidFill>
            <a:srgbClr val="F3F3FF"/>
          </a:solidFill>
          <a:ln cap="flat" cmpd="sng" w="22850">
            <a:solidFill>
              <a:srgbClr val="018CE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"/>
          <p:cNvSpPr/>
          <p:nvPr/>
        </p:nvSpPr>
        <p:spPr>
          <a:xfrm>
            <a:off x="5403652" y="5171837"/>
            <a:ext cx="202763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 SemiBold"/>
              <a:buNone/>
            </a:pPr>
            <a:r>
              <a:rPr b="1" i="0" lang="en-US" sz="26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2</a:t>
            </a:r>
            <a:endParaRPr b="0" i="0" sz="2650" u="none" cap="none" strike="noStrike"/>
          </a:p>
        </p:txBody>
      </p:sp>
      <p:sp>
        <p:nvSpPr>
          <p:cNvPr id="73" name="Google Shape;73;p2"/>
          <p:cNvSpPr/>
          <p:nvPr/>
        </p:nvSpPr>
        <p:spPr>
          <a:xfrm>
            <a:off x="6013609" y="5071586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Alcance</a:t>
            </a:r>
            <a:endParaRPr b="0" i="0" sz="2200" u="none" cap="none" strike="noStrike"/>
          </a:p>
        </p:txBody>
      </p:sp>
      <p:sp>
        <p:nvSpPr>
          <p:cNvPr id="74" name="Google Shape;74;p2"/>
          <p:cNvSpPr/>
          <p:nvPr/>
        </p:nvSpPr>
        <p:spPr>
          <a:xfrm>
            <a:off x="6013609" y="5567124"/>
            <a:ext cx="3380899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Incluye la producción de empresas, gobierno y hogares, pero excluye las transacciones intermedias.</a:t>
            </a:r>
            <a:endParaRPr b="0" i="0" sz="1850" u="none" cap="none" strike="noStrike"/>
          </a:p>
        </p:txBody>
      </p:sp>
      <p:sp>
        <p:nvSpPr>
          <p:cNvPr id="75" name="Google Shape;75;p2"/>
          <p:cNvSpPr/>
          <p:nvPr/>
        </p:nvSpPr>
        <p:spPr>
          <a:xfrm>
            <a:off x="9633823" y="5071586"/>
            <a:ext cx="538520" cy="538520"/>
          </a:xfrm>
          <a:prstGeom prst="roundRect">
            <a:avLst>
              <a:gd fmla="val 66677" name="adj"/>
            </a:avLst>
          </a:prstGeom>
          <a:solidFill>
            <a:srgbClr val="F3F3FF"/>
          </a:solidFill>
          <a:ln cap="flat" cmpd="sng" w="22850">
            <a:solidFill>
              <a:srgbClr val="DA33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"/>
          <p:cNvSpPr/>
          <p:nvPr/>
        </p:nvSpPr>
        <p:spPr>
          <a:xfrm>
            <a:off x="9801701" y="5171837"/>
            <a:ext cx="202763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 SemiBold"/>
              <a:buNone/>
            </a:pPr>
            <a:r>
              <a:rPr b="1" i="0" lang="en-US" sz="26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3</a:t>
            </a:r>
            <a:endParaRPr b="0" i="0" sz="2650" u="none" cap="none" strike="noStrike"/>
          </a:p>
        </p:txBody>
      </p:sp>
      <p:sp>
        <p:nvSpPr>
          <p:cNvPr id="77" name="Google Shape;77;p2"/>
          <p:cNvSpPr/>
          <p:nvPr/>
        </p:nvSpPr>
        <p:spPr>
          <a:xfrm>
            <a:off x="10411658" y="5071586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Periodicidad</a:t>
            </a:r>
            <a:endParaRPr b="0" i="0" sz="2200" u="none" cap="none" strike="noStrike"/>
          </a:p>
        </p:txBody>
      </p:sp>
      <p:sp>
        <p:nvSpPr>
          <p:cNvPr id="78" name="Google Shape;78;p2"/>
          <p:cNvSpPr/>
          <p:nvPr/>
        </p:nvSpPr>
        <p:spPr>
          <a:xfrm>
            <a:off x="10411658" y="5567124"/>
            <a:ext cx="3380899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Generalmente se mide de forma trimestral o anual para hacer un seguimiento de la economía.</a:t>
            </a:r>
            <a:endParaRPr b="0" i="0" sz="1850" u="none" cap="none" strike="noStrike"/>
          </a:p>
        </p:txBody>
      </p:sp>
      <p:sp>
        <p:nvSpPr>
          <p:cNvPr id="79" name="Google Shape;79;p2"/>
          <p:cNvSpPr/>
          <p:nvPr/>
        </p:nvSpPr>
        <p:spPr>
          <a:xfrm>
            <a:off x="12889225" y="7770800"/>
            <a:ext cx="1741200" cy="458700"/>
          </a:xfrm>
          <a:prstGeom prst="rect">
            <a:avLst/>
          </a:prstGeom>
          <a:solidFill>
            <a:srgbClr val="F3F3FF"/>
          </a:solidFill>
          <a:ln cap="flat" cmpd="sng" w="9525">
            <a:solidFill>
              <a:srgbClr val="F3F3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"/>
          <p:cNvSpPr/>
          <p:nvPr/>
        </p:nvSpPr>
        <p:spPr>
          <a:xfrm>
            <a:off x="837725" y="2118250"/>
            <a:ext cx="13700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Importancia del PIB como indicador económico</a:t>
            </a:r>
            <a:endParaRPr b="0" i="0" sz="4400" u="none" cap="none" strike="noStrike"/>
          </a:p>
        </p:txBody>
      </p:sp>
      <p:sp>
        <p:nvSpPr>
          <p:cNvPr id="86" name="Google Shape;86;p3"/>
          <p:cNvSpPr/>
          <p:nvPr/>
        </p:nvSpPr>
        <p:spPr>
          <a:xfrm>
            <a:off x="837725" y="3420550"/>
            <a:ext cx="43668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Medir la Actividad Económica</a:t>
            </a:r>
            <a:endParaRPr b="0" i="0" sz="2200" u="none" cap="none" strike="noStrike"/>
          </a:p>
        </p:txBody>
      </p:sp>
      <p:sp>
        <p:nvSpPr>
          <p:cNvPr id="87" name="Google Shape;87;p3"/>
          <p:cNvSpPr/>
          <p:nvPr/>
        </p:nvSpPr>
        <p:spPr>
          <a:xfrm>
            <a:off x="837724" y="4011811"/>
            <a:ext cx="3928586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El PIB es el principal indicador que permite evaluar el tamaño y la evolución de la economía de un país.</a:t>
            </a:r>
            <a:endParaRPr b="0" i="0" sz="1850" u="none" cap="none" strike="noStrike"/>
          </a:p>
        </p:txBody>
      </p:sp>
      <p:sp>
        <p:nvSpPr>
          <p:cNvPr id="88" name="Google Shape;88;p3"/>
          <p:cNvSpPr/>
          <p:nvPr/>
        </p:nvSpPr>
        <p:spPr>
          <a:xfrm>
            <a:off x="5357813" y="3420547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Toma de Decisiones</a:t>
            </a:r>
            <a:endParaRPr b="0" i="0" sz="2200" u="none" cap="none" strike="noStrike"/>
          </a:p>
        </p:txBody>
      </p:sp>
      <p:sp>
        <p:nvSpPr>
          <p:cNvPr id="89" name="Google Shape;89;p3"/>
          <p:cNvSpPr/>
          <p:nvPr/>
        </p:nvSpPr>
        <p:spPr>
          <a:xfrm>
            <a:off x="5357813" y="4011811"/>
            <a:ext cx="3928586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Los datos del PIB son fundamentales para que los gobiernos y empresas puedan diseñar políticas y estrategias económicas efectivas.</a:t>
            </a:r>
            <a:endParaRPr b="0" i="0" sz="1850" u="none" cap="none" strike="noStrike"/>
          </a:p>
        </p:txBody>
      </p:sp>
      <p:sp>
        <p:nvSpPr>
          <p:cNvPr id="90" name="Google Shape;90;p3"/>
          <p:cNvSpPr/>
          <p:nvPr/>
        </p:nvSpPr>
        <p:spPr>
          <a:xfrm>
            <a:off x="9877901" y="3420547"/>
            <a:ext cx="3928586" cy="703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Comparaciones Internacionales</a:t>
            </a:r>
            <a:endParaRPr b="0" i="0" sz="2200" u="none" cap="none" strike="noStrike"/>
          </a:p>
        </p:txBody>
      </p:sp>
      <p:sp>
        <p:nvSpPr>
          <p:cNvPr id="91" name="Google Shape;91;p3"/>
          <p:cNvSpPr/>
          <p:nvPr/>
        </p:nvSpPr>
        <p:spPr>
          <a:xfrm>
            <a:off x="9877901" y="4363760"/>
            <a:ext cx="3928586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El PIB permite comparar el desempeño económico de diferentes países y analizar su competitividad a nivel global.</a:t>
            </a:r>
            <a:endParaRPr b="0" i="0" sz="1850" u="none" cap="none" strike="noStrike"/>
          </a:p>
        </p:txBody>
      </p:sp>
      <p:sp>
        <p:nvSpPr>
          <p:cNvPr id="92" name="Google Shape;92;p3"/>
          <p:cNvSpPr/>
          <p:nvPr/>
        </p:nvSpPr>
        <p:spPr>
          <a:xfrm>
            <a:off x="12889225" y="7770800"/>
            <a:ext cx="1741200" cy="458700"/>
          </a:xfrm>
          <a:prstGeom prst="rect">
            <a:avLst/>
          </a:prstGeom>
          <a:solidFill>
            <a:srgbClr val="F3F3FF"/>
          </a:solidFill>
          <a:ln cap="flat" cmpd="sng" w="9525">
            <a:solidFill>
              <a:srgbClr val="F3F3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8" name="Google Shape;9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3269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"/>
          <p:cNvSpPr/>
          <p:nvPr/>
        </p:nvSpPr>
        <p:spPr>
          <a:xfrm>
            <a:off x="6213396" y="571262"/>
            <a:ext cx="7690009" cy="18327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00"/>
              <a:buFont typeface="Nunito SemiBold"/>
              <a:buNone/>
            </a:pPr>
            <a:r>
              <a:rPr b="1" i="0" lang="en-US" sz="38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Componentes del PIB: Consumo, Inversión, Gasto Público, Exportaciones e Importaciones</a:t>
            </a:r>
            <a:endParaRPr b="0" i="0" sz="3800" u="none" cap="none" strike="noStrike"/>
          </a:p>
        </p:txBody>
      </p:sp>
      <p:sp>
        <p:nvSpPr>
          <p:cNvPr id="100" name="Google Shape;100;p4"/>
          <p:cNvSpPr/>
          <p:nvPr/>
        </p:nvSpPr>
        <p:spPr>
          <a:xfrm>
            <a:off x="6513552" y="2715578"/>
            <a:ext cx="22860" cy="4945856"/>
          </a:xfrm>
          <a:prstGeom prst="roundRect">
            <a:avLst>
              <a:gd fmla="val 1363144" name="adj"/>
            </a:avLst>
          </a:prstGeom>
          <a:solidFill>
            <a:srgbClr val="000000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"/>
          <p:cNvSpPr/>
          <p:nvPr/>
        </p:nvSpPr>
        <p:spPr>
          <a:xfrm>
            <a:off x="6735782" y="3171349"/>
            <a:ext cx="726996" cy="22860"/>
          </a:xfrm>
          <a:prstGeom prst="roundRect">
            <a:avLst>
              <a:gd fmla="val 1363144" name="adj"/>
            </a:avLst>
          </a:prstGeom>
          <a:solidFill>
            <a:srgbClr val="2D4D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"/>
          <p:cNvSpPr/>
          <p:nvPr/>
        </p:nvSpPr>
        <p:spPr>
          <a:xfrm>
            <a:off x="6291322" y="2949178"/>
            <a:ext cx="467320" cy="467320"/>
          </a:xfrm>
          <a:prstGeom prst="roundRect">
            <a:avLst>
              <a:gd fmla="val 66681" name="adj"/>
            </a:avLst>
          </a:prstGeom>
          <a:solidFill>
            <a:srgbClr val="F3F3FF"/>
          </a:solidFill>
          <a:ln cap="flat" cmpd="sng" w="22850">
            <a:solidFill>
              <a:srgbClr val="2D4D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"/>
          <p:cNvSpPr/>
          <p:nvPr/>
        </p:nvSpPr>
        <p:spPr>
          <a:xfrm>
            <a:off x="6436935" y="3036213"/>
            <a:ext cx="175974" cy="2932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1</a:t>
            </a:r>
            <a:endParaRPr b="0" i="0" sz="2300" u="none" cap="none" strike="noStrike"/>
          </a:p>
        </p:txBody>
      </p:sp>
      <p:sp>
        <p:nvSpPr>
          <p:cNvPr id="104" name="Google Shape;104;p4"/>
          <p:cNvSpPr/>
          <p:nvPr/>
        </p:nvSpPr>
        <p:spPr>
          <a:xfrm>
            <a:off x="7667506" y="2923223"/>
            <a:ext cx="2443996" cy="3055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900"/>
              <a:buFont typeface="Nunito SemiBold"/>
              <a:buNone/>
            </a:pPr>
            <a:r>
              <a:rPr b="1" i="0" lang="en-US" sz="19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Consumo</a:t>
            </a:r>
            <a:endParaRPr b="0" i="0" sz="1900" u="none" cap="none" strike="noStrike"/>
          </a:p>
        </p:txBody>
      </p:sp>
      <p:sp>
        <p:nvSpPr>
          <p:cNvPr id="105" name="Google Shape;105;p4"/>
          <p:cNvSpPr/>
          <p:nvPr/>
        </p:nvSpPr>
        <p:spPr>
          <a:xfrm>
            <a:off x="7667506" y="3353276"/>
            <a:ext cx="6235898" cy="664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Gasto realizado por los hogares en bienes y servicios de consumo final.</a:t>
            </a:r>
            <a:endParaRPr b="0" i="0" sz="1600" u="none" cap="none" strike="noStrike"/>
          </a:p>
        </p:txBody>
      </p:sp>
      <p:sp>
        <p:nvSpPr>
          <p:cNvPr id="106" name="Google Shape;106;p4"/>
          <p:cNvSpPr/>
          <p:nvPr/>
        </p:nvSpPr>
        <p:spPr>
          <a:xfrm>
            <a:off x="6735782" y="4889182"/>
            <a:ext cx="726996" cy="22860"/>
          </a:xfrm>
          <a:prstGeom prst="roundRect">
            <a:avLst>
              <a:gd fmla="val 1363144" name="adj"/>
            </a:avLst>
          </a:prstGeom>
          <a:solidFill>
            <a:srgbClr val="018C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4"/>
          <p:cNvSpPr/>
          <p:nvPr/>
        </p:nvSpPr>
        <p:spPr>
          <a:xfrm>
            <a:off x="6291322" y="4667012"/>
            <a:ext cx="467320" cy="467320"/>
          </a:xfrm>
          <a:prstGeom prst="roundRect">
            <a:avLst>
              <a:gd fmla="val 66681" name="adj"/>
            </a:avLst>
          </a:prstGeom>
          <a:solidFill>
            <a:srgbClr val="F3F3FF"/>
          </a:solidFill>
          <a:ln cap="flat" cmpd="sng" w="22850">
            <a:solidFill>
              <a:srgbClr val="018CE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6436935" y="4754047"/>
            <a:ext cx="175974" cy="2932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2</a:t>
            </a:r>
            <a:endParaRPr b="0" i="0" sz="2300" u="none" cap="none" strike="noStrike"/>
          </a:p>
        </p:txBody>
      </p:sp>
      <p:sp>
        <p:nvSpPr>
          <p:cNvPr id="109" name="Google Shape;109;p4"/>
          <p:cNvSpPr/>
          <p:nvPr/>
        </p:nvSpPr>
        <p:spPr>
          <a:xfrm>
            <a:off x="7667506" y="4641056"/>
            <a:ext cx="2443996" cy="3055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900"/>
              <a:buFont typeface="Nunito SemiBold"/>
              <a:buNone/>
            </a:pPr>
            <a:r>
              <a:rPr b="1" i="0" lang="en-US" sz="19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Inversión</a:t>
            </a:r>
            <a:endParaRPr b="0" i="0" sz="1900" u="none" cap="none" strike="noStrike"/>
          </a:p>
        </p:txBody>
      </p:sp>
      <p:sp>
        <p:nvSpPr>
          <p:cNvPr id="110" name="Google Shape;110;p4"/>
          <p:cNvSpPr/>
          <p:nvPr/>
        </p:nvSpPr>
        <p:spPr>
          <a:xfrm>
            <a:off x="7667506" y="5071110"/>
            <a:ext cx="6235898" cy="664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Gasto en bienes de capital que aumentan la capacidad productiva de la economía.</a:t>
            </a:r>
            <a:endParaRPr b="0" i="0" sz="1600" u="none" cap="none" strike="noStrike"/>
          </a:p>
        </p:txBody>
      </p:sp>
      <p:sp>
        <p:nvSpPr>
          <p:cNvPr id="111" name="Google Shape;111;p4"/>
          <p:cNvSpPr/>
          <p:nvPr/>
        </p:nvSpPr>
        <p:spPr>
          <a:xfrm>
            <a:off x="6735782" y="6607016"/>
            <a:ext cx="726996" cy="22860"/>
          </a:xfrm>
          <a:prstGeom prst="roundRect">
            <a:avLst>
              <a:gd fmla="val 1363144" name="adj"/>
            </a:avLst>
          </a:prstGeom>
          <a:solidFill>
            <a:srgbClr val="DA33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4"/>
          <p:cNvSpPr/>
          <p:nvPr/>
        </p:nvSpPr>
        <p:spPr>
          <a:xfrm>
            <a:off x="6291322" y="6384846"/>
            <a:ext cx="467320" cy="467320"/>
          </a:xfrm>
          <a:prstGeom prst="roundRect">
            <a:avLst>
              <a:gd fmla="val 66681" name="adj"/>
            </a:avLst>
          </a:prstGeom>
          <a:solidFill>
            <a:srgbClr val="F3F3FF"/>
          </a:solidFill>
          <a:ln cap="flat" cmpd="sng" w="22850">
            <a:solidFill>
              <a:srgbClr val="DA33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4"/>
          <p:cNvSpPr/>
          <p:nvPr/>
        </p:nvSpPr>
        <p:spPr>
          <a:xfrm>
            <a:off x="6436935" y="6471880"/>
            <a:ext cx="175974" cy="2932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3</a:t>
            </a:r>
            <a:endParaRPr b="0" i="0" sz="2300" u="none" cap="none" strike="noStrike"/>
          </a:p>
        </p:txBody>
      </p:sp>
      <p:sp>
        <p:nvSpPr>
          <p:cNvPr id="114" name="Google Shape;114;p4"/>
          <p:cNvSpPr/>
          <p:nvPr/>
        </p:nvSpPr>
        <p:spPr>
          <a:xfrm>
            <a:off x="7667506" y="6358890"/>
            <a:ext cx="2443996" cy="3055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900"/>
              <a:buFont typeface="Nunito SemiBold"/>
              <a:buNone/>
            </a:pPr>
            <a:r>
              <a:rPr b="1" i="0" lang="en-US" sz="19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Gasto Público</a:t>
            </a:r>
            <a:endParaRPr b="0" i="0" sz="1900" u="none" cap="none" strike="noStrike"/>
          </a:p>
        </p:txBody>
      </p:sp>
      <p:sp>
        <p:nvSpPr>
          <p:cNvPr id="115" name="Google Shape;115;p4"/>
          <p:cNvSpPr/>
          <p:nvPr/>
        </p:nvSpPr>
        <p:spPr>
          <a:xfrm>
            <a:off x="7667506" y="6788944"/>
            <a:ext cx="6235898" cy="664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Gastos del gobierno en bienes, servicios e inversiones para la provisión de servicios públicos.</a:t>
            </a:r>
            <a:endParaRPr b="0" i="0" sz="1600" u="none" cap="none" strike="noStrike"/>
          </a:p>
        </p:txBody>
      </p:sp>
      <p:sp>
        <p:nvSpPr>
          <p:cNvPr id="116" name="Google Shape;116;p4"/>
          <p:cNvSpPr/>
          <p:nvPr/>
        </p:nvSpPr>
        <p:spPr>
          <a:xfrm>
            <a:off x="12889225" y="7770800"/>
            <a:ext cx="1741200" cy="458700"/>
          </a:xfrm>
          <a:prstGeom prst="rect">
            <a:avLst/>
          </a:prstGeom>
          <a:solidFill>
            <a:srgbClr val="F3F3FF"/>
          </a:solidFill>
          <a:ln cap="flat" cmpd="sng" w="9525">
            <a:solidFill>
              <a:srgbClr val="F3F3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>
            <a:off x="837724" y="2325291"/>
            <a:ext cx="12954952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Cálculo del PIB: Método del Gasto y Método del Ingreso</a:t>
            </a:r>
            <a:endParaRPr b="0" i="0" sz="4400" u="none" cap="none" strike="noStrike"/>
          </a:p>
        </p:txBody>
      </p:sp>
      <p:sp>
        <p:nvSpPr>
          <p:cNvPr id="123" name="Google Shape;123;p5"/>
          <p:cNvSpPr/>
          <p:nvPr/>
        </p:nvSpPr>
        <p:spPr>
          <a:xfrm>
            <a:off x="837724" y="433161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Método del Gasto</a:t>
            </a:r>
            <a:endParaRPr b="0" i="0" sz="2200" u="none" cap="none" strike="noStrike"/>
          </a:p>
        </p:txBody>
      </p:sp>
      <p:sp>
        <p:nvSpPr>
          <p:cNvPr id="124" name="Google Shape;124;p5"/>
          <p:cNvSpPr/>
          <p:nvPr/>
        </p:nvSpPr>
        <p:spPr>
          <a:xfrm>
            <a:off x="837724" y="4922877"/>
            <a:ext cx="618553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Suma del consumo, inversión, gasto público y la diferencia entre exportaciones e importaciones.</a:t>
            </a:r>
            <a:endParaRPr b="0" i="0" sz="1850" u="none" cap="none" strike="noStrike"/>
          </a:p>
        </p:txBody>
      </p:sp>
      <p:sp>
        <p:nvSpPr>
          <p:cNvPr id="125" name="Google Shape;125;p5"/>
          <p:cNvSpPr/>
          <p:nvPr/>
        </p:nvSpPr>
        <p:spPr>
          <a:xfrm>
            <a:off x="7614761" y="433161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Método del Ingreso</a:t>
            </a:r>
            <a:endParaRPr b="0" i="0" sz="2200" u="none" cap="none" strike="noStrike"/>
          </a:p>
        </p:txBody>
      </p:sp>
      <p:sp>
        <p:nvSpPr>
          <p:cNvPr id="126" name="Google Shape;126;p5"/>
          <p:cNvSpPr/>
          <p:nvPr/>
        </p:nvSpPr>
        <p:spPr>
          <a:xfrm>
            <a:off x="7614761" y="4922877"/>
            <a:ext cx="618553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Suma de los ingresos de los factores de producción: sueldos, beneficios, rentas e impuestos.</a:t>
            </a:r>
            <a:endParaRPr b="0" i="0" sz="1850" u="none" cap="none" strike="noStrike"/>
          </a:p>
        </p:txBody>
      </p:sp>
      <p:sp>
        <p:nvSpPr>
          <p:cNvPr id="127" name="Google Shape;127;p5"/>
          <p:cNvSpPr/>
          <p:nvPr/>
        </p:nvSpPr>
        <p:spPr>
          <a:xfrm>
            <a:off x="12889225" y="7770800"/>
            <a:ext cx="1741200" cy="458700"/>
          </a:xfrm>
          <a:prstGeom prst="rect">
            <a:avLst/>
          </a:prstGeom>
          <a:solidFill>
            <a:srgbClr val="F3F3FF"/>
          </a:solidFill>
          <a:ln cap="flat" cmpd="sng" w="9525">
            <a:solidFill>
              <a:srgbClr val="F3F3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3" name="Google Shape;13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/>
          <p:nvPr/>
        </p:nvSpPr>
        <p:spPr>
          <a:xfrm>
            <a:off x="6324124" y="2146816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Diferencia entre PIB Nominal y PIB Real</a:t>
            </a:r>
            <a:endParaRPr b="0" i="0" sz="4400" u="none" cap="none" strike="noStrike"/>
          </a:p>
        </p:txBody>
      </p:sp>
      <p:sp>
        <p:nvSpPr>
          <p:cNvPr id="135" name="Google Shape;135;p6"/>
          <p:cNvSpPr/>
          <p:nvPr/>
        </p:nvSpPr>
        <p:spPr>
          <a:xfrm>
            <a:off x="6324124" y="3913823"/>
            <a:ext cx="3614618" cy="2168962"/>
          </a:xfrm>
          <a:prstGeom prst="roundRect">
            <a:avLst>
              <a:gd fmla="val 16555" name="adj"/>
            </a:avLst>
          </a:prstGeom>
          <a:solidFill>
            <a:srgbClr val="F3F3FF"/>
          </a:solidFill>
          <a:ln cap="flat" cmpd="sng" w="22850">
            <a:solidFill>
              <a:srgbClr val="2D4D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"/>
          <p:cNvSpPr/>
          <p:nvPr/>
        </p:nvSpPr>
        <p:spPr>
          <a:xfrm>
            <a:off x="6586299" y="4175998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PIB Nominal</a:t>
            </a:r>
            <a:endParaRPr b="0" i="0" sz="2200" u="none" cap="none" strike="noStrike"/>
          </a:p>
        </p:txBody>
      </p:sp>
      <p:sp>
        <p:nvSpPr>
          <p:cNvPr id="137" name="Google Shape;137;p6"/>
          <p:cNvSpPr/>
          <p:nvPr/>
        </p:nvSpPr>
        <p:spPr>
          <a:xfrm>
            <a:off x="6586299" y="4671536"/>
            <a:ext cx="3090267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Valor del PIB a precios corrientes, sin ajustar por inflación.</a:t>
            </a:r>
            <a:endParaRPr b="0" i="0" sz="1850" u="none" cap="none" strike="noStrike"/>
          </a:p>
        </p:txBody>
      </p:sp>
      <p:sp>
        <p:nvSpPr>
          <p:cNvPr id="138" name="Google Shape;138;p6"/>
          <p:cNvSpPr/>
          <p:nvPr/>
        </p:nvSpPr>
        <p:spPr>
          <a:xfrm>
            <a:off x="10178058" y="3913823"/>
            <a:ext cx="3614618" cy="2168962"/>
          </a:xfrm>
          <a:prstGeom prst="roundRect">
            <a:avLst>
              <a:gd fmla="val 16555" name="adj"/>
            </a:avLst>
          </a:prstGeom>
          <a:solidFill>
            <a:srgbClr val="F3F3FF"/>
          </a:solidFill>
          <a:ln cap="flat" cmpd="sng" w="22850">
            <a:solidFill>
              <a:srgbClr val="018CE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6"/>
          <p:cNvSpPr/>
          <p:nvPr/>
        </p:nvSpPr>
        <p:spPr>
          <a:xfrm>
            <a:off x="10440233" y="4175998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PIB Real</a:t>
            </a:r>
            <a:endParaRPr b="0" i="0" sz="2200" u="none" cap="none" strike="noStrike"/>
          </a:p>
        </p:txBody>
      </p:sp>
      <p:sp>
        <p:nvSpPr>
          <p:cNvPr id="140" name="Google Shape;140;p6"/>
          <p:cNvSpPr/>
          <p:nvPr/>
        </p:nvSpPr>
        <p:spPr>
          <a:xfrm>
            <a:off x="10440233" y="4671536"/>
            <a:ext cx="3090267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Valor del PIB ajustado por la inflación, que muestra el crecimiento económico real.</a:t>
            </a:r>
            <a:endParaRPr b="0" i="0" sz="1850" u="none" cap="none" strike="noStrike"/>
          </a:p>
        </p:txBody>
      </p:sp>
      <p:sp>
        <p:nvSpPr>
          <p:cNvPr id="141" name="Google Shape;141;p6"/>
          <p:cNvSpPr/>
          <p:nvPr/>
        </p:nvSpPr>
        <p:spPr>
          <a:xfrm>
            <a:off x="12889225" y="7770800"/>
            <a:ext cx="1741200" cy="458700"/>
          </a:xfrm>
          <a:prstGeom prst="rect">
            <a:avLst/>
          </a:prstGeom>
          <a:solidFill>
            <a:srgbClr val="F3F3FF"/>
          </a:solidFill>
          <a:ln cap="flat" cmpd="sng" w="9525">
            <a:solidFill>
              <a:srgbClr val="F3F3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7" name="Google Shape;14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7"/>
          <p:cNvSpPr/>
          <p:nvPr/>
        </p:nvSpPr>
        <p:spPr>
          <a:xfrm>
            <a:off x="780693" y="614720"/>
            <a:ext cx="7582614" cy="13120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09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100"/>
              <a:buFont typeface="Nunito SemiBold"/>
              <a:buNone/>
            </a:pPr>
            <a:r>
              <a:rPr b="1" i="0" lang="en-US" sz="30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Crecimiento del PIB y su impacto en la economía</a:t>
            </a:r>
            <a:endParaRPr b="0" i="0" sz="3000" u="none" cap="none" strike="noStrike"/>
          </a:p>
        </p:txBody>
      </p:sp>
      <p:pic>
        <p:nvPicPr>
          <p:cNvPr descr="preencoded.png" id="149" name="Google Shape;14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0693" y="2261354"/>
            <a:ext cx="1115258" cy="178450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7"/>
          <p:cNvSpPr/>
          <p:nvPr/>
        </p:nvSpPr>
        <p:spPr>
          <a:xfrm>
            <a:off x="2230532" y="2484350"/>
            <a:ext cx="50385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050"/>
              <a:buFont typeface="Nunito SemiBold"/>
              <a:buNone/>
            </a:pPr>
            <a:r>
              <a:rPr b="1" i="0" lang="en-US" sz="20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Crecimiento Económico</a:t>
            </a:r>
            <a:endParaRPr b="0" i="0" sz="2050" u="none" cap="none" strike="noStrike"/>
          </a:p>
        </p:txBody>
      </p:sp>
      <p:sp>
        <p:nvSpPr>
          <p:cNvPr id="151" name="Google Shape;151;p7"/>
          <p:cNvSpPr/>
          <p:nvPr/>
        </p:nvSpPr>
        <p:spPr>
          <a:xfrm>
            <a:off x="2230517" y="2946202"/>
            <a:ext cx="6132790" cy="71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750"/>
              <a:buFont typeface="PT Sans"/>
              <a:buNone/>
            </a:pPr>
            <a:r>
              <a:rPr b="0" i="0" lang="en-US" sz="17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Un aumento del PIB real indica que la economía está en expansión y generando más riqueza.</a:t>
            </a:r>
            <a:endParaRPr b="0" i="0" sz="1750" u="none" cap="none" strike="noStrike"/>
          </a:p>
        </p:txBody>
      </p:sp>
      <p:pic>
        <p:nvPicPr>
          <p:cNvPr descr="preencoded.png" id="152" name="Google Shape;152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0693" y="4045863"/>
            <a:ext cx="1115258" cy="178450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7"/>
          <p:cNvSpPr/>
          <p:nvPr/>
        </p:nvSpPr>
        <p:spPr>
          <a:xfrm>
            <a:off x="2230517" y="4268867"/>
            <a:ext cx="2624257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050"/>
              <a:buFont typeface="Nunito SemiBold"/>
              <a:buNone/>
            </a:pPr>
            <a:r>
              <a:rPr b="1" i="0" lang="en-US" sz="20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Nivel de Empleo</a:t>
            </a:r>
            <a:endParaRPr b="0" i="0" sz="2050" u="none" cap="none" strike="noStrike"/>
          </a:p>
        </p:txBody>
      </p:sp>
      <p:sp>
        <p:nvSpPr>
          <p:cNvPr id="154" name="Google Shape;154;p7"/>
          <p:cNvSpPr/>
          <p:nvPr/>
        </p:nvSpPr>
        <p:spPr>
          <a:xfrm>
            <a:off x="2230517" y="4730710"/>
            <a:ext cx="6132790" cy="71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750"/>
              <a:buFont typeface="PT Sans"/>
              <a:buNone/>
            </a:pPr>
            <a:r>
              <a:rPr b="0" i="0" lang="en-US" sz="17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El crecimiento del PIB suele ir acompañado de un aumento del empleo y reducción del desempleo.</a:t>
            </a:r>
            <a:endParaRPr b="0" i="0" sz="1750" u="none" cap="none" strike="noStrike"/>
          </a:p>
        </p:txBody>
      </p:sp>
      <p:pic>
        <p:nvPicPr>
          <p:cNvPr descr="preencoded.png" id="155" name="Google Shape;155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0693" y="5830372"/>
            <a:ext cx="1115258" cy="178450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2230517" y="6053376"/>
            <a:ext cx="2624257" cy="328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050"/>
              <a:buFont typeface="Nunito SemiBold"/>
              <a:buNone/>
            </a:pPr>
            <a:r>
              <a:rPr b="1" i="0" lang="en-US" sz="20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Bienestar Social</a:t>
            </a:r>
            <a:endParaRPr b="0" i="0" sz="2050" u="none" cap="none" strike="noStrike"/>
          </a:p>
        </p:txBody>
      </p:sp>
      <p:sp>
        <p:nvSpPr>
          <p:cNvPr id="157" name="Google Shape;157;p7"/>
          <p:cNvSpPr/>
          <p:nvPr/>
        </p:nvSpPr>
        <p:spPr>
          <a:xfrm>
            <a:off x="2230517" y="6515219"/>
            <a:ext cx="6132790" cy="71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750"/>
              <a:buFont typeface="PT Sans"/>
              <a:buNone/>
            </a:pPr>
            <a:r>
              <a:rPr b="0" i="0" lang="en-US" sz="17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Un mayor PIB per cápita se traduce en mayor poder adquisitivo y calidad de vida de la población.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3" name="Google Shape;16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8"/>
          <p:cNvSpPr/>
          <p:nvPr/>
        </p:nvSpPr>
        <p:spPr>
          <a:xfrm>
            <a:off x="837724" y="1006316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Limitaciones y críticas al uso del PIB</a:t>
            </a:r>
            <a:endParaRPr b="0" i="0" sz="4400" u="none" cap="none" strike="noStrike"/>
          </a:p>
        </p:txBody>
      </p:sp>
      <p:sp>
        <p:nvSpPr>
          <p:cNvPr id="165" name="Google Shape;165;p8"/>
          <p:cNvSpPr/>
          <p:nvPr/>
        </p:nvSpPr>
        <p:spPr>
          <a:xfrm>
            <a:off x="837724" y="3042523"/>
            <a:ext cx="538520" cy="538520"/>
          </a:xfrm>
          <a:prstGeom prst="roundRect">
            <a:avLst>
              <a:gd fmla="val 66677" name="adj"/>
            </a:avLst>
          </a:prstGeom>
          <a:solidFill>
            <a:srgbClr val="F3F3FF"/>
          </a:solidFill>
          <a:ln cap="flat" cmpd="sng" w="22850">
            <a:solidFill>
              <a:srgbClr val="2D4D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"/>
          <p:cNvSpPr/>
          <p:nvPr/>
        </p:nvSpPr>
        <p:spPr>
          <a:xfrm>
            <a:off x="1005602" y="3142774"/>
            <a:ext cx="202763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 SemiBold"/>
              <a:buNone/>
            </a:pPr>
            <a:r>
              <a:rPr b="1" i="0" lang="en-US" sz="26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1</a:t>
            </a:r>
            <a:endParaRPr b="0" i="0" sz="2650" u="none" cap="none" strike="noStrike"/>
          </a:p>
        </p:txBody>
      </p:sp>
      <p:sp>
        <p:nvSpPr>
          <p:cNvPr id="167" name="Google Shape;167;p8"/>
          <p:cNvSpPr/>
          <p:nvPr/>
        </p:nvSpPr>
        <p:spPr>
          <a:xfrm>
            <a:off x="1615559" y="304252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No Mide Bienestar</a:t>
            </a:r>
            <a:endParaRPr b="0" i="0" sz="2200" u="none" cap="none" strike="noStrike"/>
          </a:p>
        </p:txBody>
      </p:sp>
      <p:sp>
        <p:nvSpPr>
          <p:cNvPr id="168" name="Google Shape;168;p8"/>
          <p:cNvSpPr/>
          <p:nvPr/>
        </p:nvSpPr>
        <p:spPr>
          <a:xfrm>
            <a:off x="1615559" y="3538061"/>
            <a:ext cx="2836783" cy="1915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El PIB no refleja aspectos importantes como la distribución del ingreso, la calidad de vida o la sostenibilidad ambiental.</a:t>
            </a:r>
            <a:endParaRPr b="0" i="0" sz="1850" u="none" cap="none" strike="noStrike"/>
          </a:p>
        </p:txBody>
      </p:sp>
      <p:sp>
        <p:nvSpPr>
          <p:cNvPr id="169" name="Google Shape;169;p8"/>
          <p:cNvSpPr/>
          <p:nvPr/>
        </p:nvSpPr>
        <p:spPr>
          <a:xfrm>
            <a:off x="4691658" y="3042523"/>
            <a:ext cx="538520" cy="538520"/>
          </a:xfrm>
          <a:prstGeom prst="roundRect">
            <a:avLst>
              <a:gd fmla="val 66677" name="adj"/>
            </a:avLst>
          </a:prstGeom>
          <a:solidFill>
            <a:srgbClr val="F3F3FF"/>
          </a:solidFill>
          <a:ln cap="flat" cmpd="sng" w="22850">
            <a:solidFill>
              <a:srgbClr val="018CE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8"/>
          <p:cNvSpPr/>
          <p:nvPr/>
        </p:nvSpPr>
        <p:spPr>
          <a:xfrm>
            <a:off x="4859536" y="3142774"/>
            <a:ext cx="202763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 SemiBold"/>
              <a:buNone/>
            </a:pPr>
            <a:r>
              <a:rPr b="1" i="0" lang="en-US" sz="26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2</a:t>
            </a:r>
            <a:endParaRPr b="0" i="0" sz="2650" u="none" cap="none" strike="noStrike"/>
          </a:p>
        </p:txBody>
      </p:sp>
      <p:sp>
        <p:nvSpPr>
          <p:cNvPr id="171" name="Google Shape;171;p8"/>
          <p:cNvSpPr/>
          <p:nvPr/>
        </p:nvSpPr>
        <p:spPr>
          <a:xfrm>
            <a:off x="5469493" y="3042523"/>
            <a:ext cx="2836783" cy="703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Actividades No Registradas</a:t>
            </a:r>
            <a:endParaRPr b="0" i="0" sz="2200" u="none" cap="none" strike="noStrike"/>
          </a:p>
        </p:txBody>
      </p:sp>
      <p:sp>
        <p:nvSpPr>
          <p:cNvPr id="172" name="Google Shape;172;p8"/>
          <p:cNvSpPr/>
          <p:nvPr/>
        </p:nvSpPr>
        <p:spPr>
          <a:xfrm>
            <a:off x="5469493" y="3890010"/>
            <a:ext cx="2836783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Excluye actividades informales, trabajo doméstico no remunerado y servicios públicos gratuitos.</a:t>
            </a:r>
            <a:endParaRPr b="0" i="0" sz="1850" u="none" cap="none" strike="noStrike"/>
          </a:p>
        </p:txBody>
      </p:sp>
      <p:sp>
        <p:nvSpPr>
          <p:cNvPr id="173" name="Google Shape;173;p8"/>
          <p:cNvSpPr/>
          <p:nvPr/>
        </p:nvSpPr>
        <p:spPr>
          <a:xfrm>
            <a:off x="837724" y="5961698"/>
            <a:ext cx="538520" cy="538520"/>
          </a:xfrm>
          <a:prstGeom prst="roundRect">
            <a:avLst>
              <a:gd fmla="val 66677" name="adj"/>
            </a:avLst>
          </a:prstGeom>
          <a:solidFill>
            <a:srgbClr val="F3F3FF"/>
          </a:solidFill>
          <a:ln cap="flat" cmpd="sng" w="22850">
            <a:solidFill>
              <a:srgbClr val="DA33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8"/>
          <p:cNvSpPr/>
          <p:nvPr/>
        </p:nvSpPr>
        <p:spPr>
          <a:xfrm>
            <a:off x="1005602" y="6061948"/>
            <a:ext cx="202763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 SemiBold"/>
              <a:buNone/>
            </a:pPr>
            <a:r>
              <a:rPr b="1" i="0" lang="en-US" sz="26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3</a:t>
            </a:r>
            <a:endParaRPr b="0" i="0" sz="2650" u="none" cap="none" strike="noStrike"/>
          </a:p>
        </p:txBody>
      </p:sp>
      <p:sp>
        <p:nvSpPr>
          <p:cNvPr id="175" name="Google Shape;175;p8"/>
          <p:cNvSpPr/>
          <p:nvPr/>
        </p:nvSpPr>
        <p:spPr>
          <a:xfrm>
            <a:off x="1615544" y="5961700"/>
            <a:ext cx="54864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Distorsiones por Inflación</a:t>
            </a:r>
            <a:endParaRPr b="0" i="0" sz="2200" u="none" cap="none" strike="noStrike"/>
          </a:p>
        </p:txBody>
      </p:sp>
      <p:sp>
        <p:nvSpPr>
          <p:cNvPr id="176" name="Google Shape;176;p8"/>
          <p:cNvSpPr/>
          <p:nvPr/>
        </p:nvSpPr>
        <p:spPr>
          <a:xfrm>
            <a:off x="1615559" y="6457236"/>
            <a:ext cx="6690717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El PIB nominal puede aumentar sin que haya un crecimiento real de la economía.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2" name="Google Shape;18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9"/>
          <p:cNvSpPr/>
          <p:nvPr/>
        </p:nvSpPr>
        <p:spPr>
          <a:xfrm>
            <a:off x="6199346" y="560903"/>
            <a:ext cx="7718108" cy="1198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750"/>
              <a:buFont typeface="Nunito SemiBold"/>
              <a:buNone/>
            </a:pPr>
            <a:r>
              <a:rPr b="1" i="0" lang="en-US" sz="37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Otros indicadores complementarios al PIB</a:t>
            </a:r>
            <a:endParaRPr b="0" i="0" sz="3750" u="none" cap="none" strike="noStrike"/>
          </a:p>
        </p:txBody>
      </p:sp>
      <p:pic>
        <p:nvPicPr>
          <p:cNvPr descr="preencoded.png" id="184" name="Google Shape;18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99346" y="2064663"/>
            <a:ext cx="509230" cy="50923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9"/>
          <p:cNvSpPr/>
          <p:nvPr/>
        </p:nvSpPr>
        <p:spPr>
          <a:xfrm>
            <a:off x="6199346" y="2777609"/>
            <a:ext cx="3175754" cy="2995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Nunito SemiBold"/>
              <a:buNone/>
            </a:pPr>
            <a:r>
              <a:rPr b="1" i="0" lang="en-US" sz="1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Índice de Desarrollo Humano</a:t>
            </a:r>
            <a:endParaRPr b="0" i="0" sz="1850" u="none" cap="none" strike="noStrike"/>
          </a:p>
        </p:txBody>
      </p:sp>
      <p:sp>
        <p:nvSpPr>
          <p:cNvPr id="186" name="Google Shape;186;p9"/>
          <p:cNvSpPr/>
          <p:nvPr/>
        </p:nvSpPr>
        <p:spPr>
          <a:xfrm>
            <a:off x="6199346" y="3199328"/>
            <a:ext cx="7718108" cy="325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Mide el progreso en salud, educación y nivel de vida.</a:t>
            </a:r>
            <a:endParaRPr b="0" i="0" sz="1600" u="none" cap="none" strike="noStrike"/>
          </a:p>
        </p:txBody>
      </p:sp>
      <p:pic>
        <p:nvPicPr>
          <p:cNvPr descr="preencoded.png" id="187" name="Google Shape;187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99346" y="4136350"/>
            <a:ext cx="509230" cy="50923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9"/>
          <p:cNvSpPr/>
          <p:nvPr/>
        </p:nvSpPr>
        <p:spPr>
          <a:xfrm>
            <a:off x="6199346" y="4849297"/>
            <a:ext cx="2396728" cy="2995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Nunito SemiBold"/>
              <a:buNone/>
            </a:pPr>
            <a:r>
              <a:rPr b="1" i="0" lang="en-US" sz="1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Índice de Gini</a:t>
            </a:r>
            <a:endParaRPr b="0" i="0" sz="1850" u="none" cap="none" strike="noStrike"/>
          </a:p>
        </p:txBody>
      </p:sp>
      <p:sp>
        <p:nvSpPr>
          <p:cNvPr id="189" name="Google Shape;189;p9"/>
          <p:cNvSpPr/>
          <p:nvPr/>
        </p:nvSpPr>
        <p:spPr>
          <a:xfrm>
            <a:off x="6199346" y="5271016"/>
            <a:ext cx="7718108" cy="325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Evalúa la desigualdad en la distribución del ingreso.</a:t>
            </a:r>
            <a:endParaRPr b="0" i="0" sz="1600" u="none" cap="none" strike="noStrike"/>
          </a:p>
        </p:txBody>
      </p:sp>
      <p:pic>
        <p:nvPicPr>
          <p:cNvPr descr="preencoded.png" id="190" name="Google Shape;190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99346" y="6208038"/>
            <a:ext cx="509230" cy="50923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9"/>
          <p:cNvSpPr/>
          <p:nvPr/>
        </p:nvSpPr>
        <p:spPr>
          <a:xfrm>
            <a:off x="6199346" y="6920984"/>
            <a:ext cx="2396728" cy="2995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Nunito SemiBold"/>
              <a:buNone/>
            </a:pPr>
            <a:r>
              <a:rPr b="1" i="0" lang="en-US" sz="1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PIB per Cápita</a:t>
            </a:r>
            <a:endParaRPr b="0" i="0" sz="1850" u="none" cap="none" strike="noStrike"/>
          </a:p>
        </p:txBody>
      </p:sp>
      <p:sp>
        <p:nvSpPr>
          <p:cNvPr id="192" name="Google Shape;192;p9"/>
          <p:cNvSpPr/>
          <p:nvPr/>
        </p:nvSpPr>
        <p:spPr>
          <a:xfrm>
            <a:off x="6199346" y="7342703"/>
            <a:ext cx="7718108" cy="325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Mide el ingreso promedio por habitante.</a:t>
            </a:r>
            <a:endParaRPr b="0" i="0" sz="1600" u="none" cap="none" strike="noStrike"/>
          </a:p>
        </p:txBody>
      </p:sp>
      <p:sp>
        <p:nvSpPr>
          <p:cNvPr id="193" name="Google Shape;193;p9"/>
          <p:cNvSpPr/>
          <p:nvPr/>
        </p:nvSpPr>
        <p:spPr>
          <a:xfrm>
            <a:off x="12889225" y="7770800"/>
            <a:ext cx="1741200" cy="458700"/>
          </a:xfrm>
          <a:prstGeom prst="rect">
            <a:avLst/>
          </a:prstGeom>
          <a:solidFill>
            <a:srgbClr val="F3F3FF"/>
          </a:solidFill>
          <a:ln cap="flat" cmpd="sng" w="9525">
            <a:solidFill>
              <a:srgbClr val="F3F3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2024-11-04T13:12:56Z</dcterms:created>
  <dc:creator>PptxGenJS</dc:creator>
</cp:coreProperties>
</file>